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6" r:id="rId1"/>
    <p:sldMasterId id="2147484050" r:id="rId2"/>
  </p:sldMasterIdLst>
  <p:notesMasterIdLst>
    <p:notesMasterId r:id="rId22"/>
  </p:notesMasterIdLst>
  <p:handoutMasterIdLst>
    <p:handoutMasterId r:id="rId23"/>
  </p:handoutMasterIdLst>
  <p:sldIdLst>
    <p:sldId id="317" r:id="rId3"/>
    <p:sldId id="304" r:id="rId4"/>
    <p:sldId id="309" r:id="rId5"/>
    <p:sldId id="311" r:id="rId6"/>
    <p:sldId id="300" r:id="rId7"/>
    <p:sldId id="313" r:id="rId8"/>
    <p:sldId id="302" r:id="rId9"/>
    <p:sldId id="303" r:id="rId10"/>
    <p:sldId id="314" r:id="rId11"/>
    <p:sldId id="293" r:id="rId12"/>
    <p:sldId id="257" r:id="rId13"/>
    <p:sldId id="292" r:id="rId14"/>
    <p:sldId id="267" r:id="rId15"/>
    <p:sldId id="294" r:id="rId16"/>
    <p:sldId id="290" r:id="rId17"/>
    <p:sldId id="262" r:id="rId18"/>
    <p:sldId id="291" r:id="rId19"/>
    <p:sldId id="312" r:id="rId20"/>
    <p:sldId id="285" r:id="rId2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bCqw6/Vk/RHfPL9hnhY5Ow==" hashData="dZKo8FCWCA3SGTvUgG0zc5HUTGUVGOkLHQUKuJgWaMHA6iotb5vkimcaH9n4/+RAq04uXI7XDjxyvyaSbtI4hQ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3" autoAdjust="0"/>
    <p:restoredTop sz="93875" autoAdjust="0"/>
  </p:normalViewPr>
  <p:slideViewPr>
    <p:cSldViewPr>
      <p:cViewPr varScale="1">
        <p:scale>
          <a:sx n="76" d="100"/>
          <a:sy n="76" d="100"/>
        </p:scale>
        <p:origin x="2482" y="5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7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72"/>
    </p:cViewPr>
  </p:sorterViewPr>
  <p:notesViewPr>
    <p:cSldViewPr>
      <p:cViewPr varScale="1">
        <p:scale>
          <a:sx n="95" d="100"/>
          <a:sy n="95" d="100"/>
        </p:scale>
        <p:origin x="5538" y="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04F00A11-C731-447D-972F-4A7A6FC4751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E9365F02-E244-4018-BEBA-B62CA18947B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>
            <a:extLst>
              <a:ext uri="{FF2B5EF4-FFF2-40B4-BE49-F238E27FC236}">
                <a16:creationId xmlns:a16="http://schemas.microsoft.com/office/drawing/2014/main" id="{69E4502F-F4F8-4174-9146-B7D784B3582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9" name="Rectangle 5">
            <a:extLst>
              <a:ext uri="{FF2B5EF4-FFF2-40B4-BE49-F238E27FC236}">
                <a16:creationId xmlns:a16="http://schemas.microsoft.com/office/drawing/2014/main" id="{BD099C17-26C2-49E2-BC8C-0100215E47B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A3E43A0-185C-4FC9-9972-9B7266F506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8FA33ADA-F004-4C56-977F-A898164EE20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5AEFE1A6-8DA3-4F2A-AA50-EEFD8003297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F11E4929-FADA-4BEB-B7A0-77AB612DFEE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AEB82B5A-89AD-4893-A853-1F238EBC36F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EE926CAA-64D6-465E-A2B0-17E64128464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E0EC2D0C-236F-4B89-82E3-4419AC5043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5EE1D3-3A9C-4702-9118-852F76A2C9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AD2A10F1-3D47-4082-92AA-9BA8D6F7B9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34043F57-C19E-4D5A-9253-6E294CE868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1B40D317-9757-42CC-83BE-27F8D69F57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2B64DF-2FEF-48D1-AD09-1267174E28D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B763D180-C44A-46EF-89E9-86BD74DA53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CE79FB-8C17-4090-B20D-8DC83E1EBB3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C07BA315-CB4A-45F0-BF04-9038A021E5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725B8F4D-560A-439C-A532-9291047151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72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F87DADD0-C143-4129-AC12-552BA1B7EB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305C32B8-A1C2-4205-AE93-B7954CF79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498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2F7EBB6A-43BC-4B24-8211-F915A63842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6F94AB-30A5-4837-887E-8C6B4678FC0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07F4D1CF-96FC-4C37-A424-A19A37A460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60D192-57A3-4CC9-ABE3-E73B7C5ECBD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7D43D935-D439-48EC-B234-245FB28C2D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06851BDF-A2D6-4F8A-A162-98E5559444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651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9FCBE9B7-7AD4-44D2-B4CD-8EAC9A5532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F44197-2E09-4DE6-BFCA-12F73EC6AA8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C3DBAC77-FEFB-4F73-90DC-95166AE93A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4850"/>
            <a:ext cx="4648200" cy="3486150"/>
          </a:xfrm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37FC36BB-2B72-461F-AD16-F8F0467CD1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413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9B108A25-7FDC-4006-B168-7EE9329FBD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4850"/>
            <a:ext cx="4648200" cy="3486150"/>
          </a:xfrm>
          <a:ln/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7C52B989-8691-4314-9172-E33DB39EC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72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A4C13FC2-E236-4E94-AE86-3B3B868574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64BE63-629A-498B-BE78-B367A55E489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5EE1D3-3A9C-4702-9118-852F76A2C976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3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AB4B0F22-3D38-4047-A3B7-5945962120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EF7561-F5B4-4117-AAD2-BA17D9C21AA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F9E575C3-416D-4D4C-8709-77AF9AB4C3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315400E1-8D8D-498E-9467-44E7770325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181EF4BA-FC7A-4560-A8B5-38F698BDA8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EEF7E750-4A53-48F4-A095-8528BB8F7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4416425"/>
            <a:ext cx="5699125" cy="463836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CDFB88F8-7074-48C7-812F-BB8F8E229B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A20516-0589-412C-B5CF-BAEBD6888956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56E80AD3-8C50-440D-A0EE-0F31E640F8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EEF7E750-4A53-48F4-A095-8528BB8F7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41325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EB2264D3-3C6A-4E79-AC9A-25EE47669F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1E7955-12AF-4C4C-B02A-A3F412B5B7DB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C3EFEC4-72C6-45BC-A52C-F23DC6A272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EFF50512-B787-4997-90A8-551A3B5485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1" y="4267201"/>
            <a:ext cx="7008813" cy="456247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altLang="en-US" sz="1050" b="1" u="sng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C9AF875F-9547-4C7C-AC8C-6486D71B66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0B7F9A-830B-437F-B7CD-085FAA6C4574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21BF69B0-AC5F-4CF6-8D04-5A14213B24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EEF7E750-4A53-48F4-A095-8528BB8F7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E97A1378-1B4C-4949-9509-D218D3C047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4B59D5-DE5E-4A72-9145-ECA26923997D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C5619B9A-EA12-4963-9A4C-051156BBF5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A3F55D30-E371-4F8D-B3EC-B02BCEFAB7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72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8F659616-57D7-42C3-A86E-3941521E61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5C04C8-7184-473C-9CAE-80DA37E5C80B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306364EE-FCF1-4BF7-BC03-DB708322C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8DA07D01-12E3-4484-AFA1-3B2E61F0A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498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37F18BA4-D31A-4EB7-93F1-21A6975338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20DE2BA-636C-4DA3-B32E-4E7B04221AA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F190AEB9-6E95-40EF-806C-0CCFECF4AB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93A577-D8AF-44C5-BDC7-FCAF5AA639E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40EBBF5F-EA58-4537-B433-FA68E4B7B0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6B8D85F-F67B-4117-A37F-2515C7A510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9CE6C7C7-7FAA-4B51-BD61-6CA429138F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7A762208-B573-4D7E-B4C2-78534AE80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651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BEEF79EE-9DC4-45DC-802C-78C7B0C222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B66D621-7EFF-4FC3-98BE-97DF1FDAD81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35A28-03A4-4A82-99D7-441555860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0C3E91-5130-43F7-819C-47AF27B7A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7521E-57AB-4DC0-8A9B-6A577D2BC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2EA3A-9672-4268-945E-0D24BCC591E7}" type="datetimeFigureOut">
              <a:rPr lang="en-US"/>
              <a:pPr>
                <a:defRPr/>
              </a:pPr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C60C-EF4F-4B96-81F8-ACF10ECC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713E9-9847-4351-B7E0-EE1C9F3E1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06177-BFFC-4C6A-ACAD-06EF8519B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56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07A7B-E562-4C65-B190-8C4407C38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BD3965-D53E-4854-A16C-CE87072736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228D0-D2F1-432E-AD3E-FFA93565A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4600D-299F-477B-8ED2-152A37E8C223}" type="datetimeFigureOut">
              <a:rPr lang="en-US"/>
              <a:pPr>
                <a:defRPr/>
              </a:pPr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2F7D4-9490-4B72-8A91-15408CCDE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C0654-FA34-40D3-9A65-75E6D682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2762E-F266-48A1-8560-5CD5C4793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70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ADD742-7E97-49AC-96D9-05922CC35C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3982BA-971C-4636-BFA2-4F5C74B46F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9F8FE-3CDD-49BE-9CB2-DDC249A6B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791F9-E1B1-4A69-953E-45AAD91B6C03}" type="datetimeFigureOut">
              <a:rPr lang="en-US"/>
              <a:pPr>
                <a:defRPr/>
              </a:pPr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DFA53-940F-4AA6-8E8D-A75A9E44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48ABD-B8B7-4060-9E8B-EB7AAF289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A3A23-DD88-4B30-9B83-798CBED37A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15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2F66F7-2E87-4B99-8A11-003DAE57A40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453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ED635A-F4B3-499D-9C50-F6186EBFE22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9000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192CB4-FEB1-4119-A035-42F26F6973F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58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2C73E5-A11A-422B-B1B7-BDDAF3F042C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2302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720493-A9F4-4C0D-AD77-BCAFE59DBF4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4521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FA08FB-0ABD-4ABC-87FF-9CA7BBED94C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0533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91A045-E95B-4D10-9D13-9A3AFE75CA2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7816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C33E69-844F-489D-9CB4-B5FE3FDDAE4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6311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E5774-DEA4-449E-B0B5-85EF11897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670E6-7287-4A62-A372-FB67B7F72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308E8-E32C-4D16-A550-5ECD6910B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6B0EB-ADA8-479B-B732-70A88C643965}" type="datetimeFigureOut">
              <a:rPr lang="en-US"/>
              <a:pPr>
                <a:defRPr/>
              </a:pPr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F0B97-32E5-4B75-98EE-227119469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AF074-A098-4F7A-8107-C039E4B2B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3923D-4D5A-43C4-939C-E6A80828D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5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E1550-9036-46D8-9E49-5D9209D9FEF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701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CCA56C-4BCD-4D0E-9587-80674A51A30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7134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E2303-9703-4023-BABC-F5C0A29E57C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0390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E5DEC-E675-4AA5-8626-446308970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2007732-208E-481F-9B1C-803D07709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A22AEEA-4BAC-4656-8490-1E73EB08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68B4DFE-AED8-40A4-806E-3E5CD4743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87EE1-3DDB-4B33-8CE6-C3BC47CFEE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1879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323CA-A87C-44E1-A6B9-63EDA2C64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0C1DC-B46C-406D-9B04-F78F5AA65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336FE-4103-43D4-9B96-8CC8C3D73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3634B-3A29-4D9D-8783-D0851344E905}" type="datetimeFigureOut">
              <a:rPr lang="en-US"/>
              <a:pPr>
                <a:defRPr/>
              </a:pPr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42E22-1BFE-444F-8B52-AC3D82D4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A7288-D649-4D5C-96D8-DEB3FD9B4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B446F-D790-4285-AA8B-B68E0249EF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85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4782E-CD33-4975-8763-D7262A76A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F9F41-94F9-4F2D-BE6A-926E1A67AF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520EE6-B1AD-41B6-BADF-B5727B28A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61CD7-D81A-4EC1-878E-529CA768E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8E6F2-2ECE-4796-9F17-B83FA8AC3F34}" type="datetimeFigureOut">
              <a:rPr lang="en-US"/>
              <a:pPr>
                <a:defRPr/>
              </a:pPr>
              <a:t>10/16/2019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9D545DC-F1CC-4A1E-801A-72096A5C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9545FA-CB2C-4BFE-AB42-FA0A421DA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861ED-C728-48DA-8F55-1CBBD8D6E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54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196A4-D91E-41C7-8C0C-73881DAB8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1678A-197F-4F9C-B3A8-A440EC939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5D3B87-F6AE-4511-876A-125C0348E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3B7C9F-AE06-4058-AD0D-4DE8669240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F0D00E-A853-4FD8-A4E4-2606354818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F980387-2F07-4076-8FC7-BB870279D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B1983-BFE6-4E75-9264-B1F37BB080A8}" type="datetimeFigureOut">
              <a:rPr lang="en-US"/>
              <a:pPr>
                <a:defRPr/>
              </a:pPr>
              <a:t>10/16/2019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69222E2-6B0B-461D-A4B0-387613E56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4E09C2-514D-4B07-B221-BE27AA3C5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F6699-0949-4ED9-9733-B58B1D05C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51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3EAFF-DA02-4DF6-9EA1-3793D8702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950AAC7-E903-4C7B-AF36-9A94E69CC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0E83D-FBD6-4F12-B70B-8FDA8834E45B}" type="datetimeFigureOut">
              <a:rPr lang="en-US"/>
              <a:pPr>
                <a:defRPr/>
              </a:pPr>
              <a:t>10/16/2019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709899B-492F-4E7D-B1E2-5EB05423B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CBB9671-C58A-41F3-879F-80EC195CE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4E7C3-58FC-4642-AB74-2E5429B0EA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56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FBB722A-1FEF-4AC2-B42F-DEEDE6CA1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E3F4E-551E-4758-AD9A-3D2B77F5D6F6}" type="datetimeFigureOut">
              <a:rPr lang="en-US"/>
              <a:pPr>
                <a:defRPr/>
              </a:pPr>
              <a:t>10/16/2019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F5029EA-D42C-4C13-BFFC-F1B3C1DC2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153B3BC-4332-4B1B-B362-96C79F4F7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8BD3F-FDC7-4F2F-94B9-56027BBA50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8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D19FB-CE3E-4248-9E92-84C829F23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90794-A1F3-4080-A489-A053E9231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4E597-F09A-4E08-8747-663A40614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857E4D-9748-421E-8B5D-5D2FF68E3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28765-73EC-4545-AFB4-2A87B18E5BA6}" type="datetimeFigureOut">
              <a:rPr lang="en-US"/>
              <a:pPr>
                <a:defRPr/>
              </a:pPr>
              <a:t>10/16/2019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CF4DE6-19D4-4FCC-AC48-FBC40281E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EF75E9-FFD1-47D0-BFCB-153752BF2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CA4B7-D720-46C7-B179-A444F7952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30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32334-DEE8-46A0-80AC-F11673343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7CA97-A9D4-4A4B-9D5F-666A2006C0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47DD9-4168-4BD0-97AC-C24C97B83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FB6B7A3-CCE9-4CFE-AFD9-A18B724B5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142C4-E1A2-47A9-9969-10DD77FA4871}" type="datetimeFigureOut">
              <a:rPr lang="en-US"/>
              <a:pPr>
                <a:defRPr/>
              </a:pPr>
              <a:t>10/16/2019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22E796-46A3-4E1A-95A7-50C678C84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78ACBE-38D9-44F8-AA08-D5E036D18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01850-94F4-49E9-B016-409E1385A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5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47D6141E-4DC9-4C9B-B82D-34E1F5FE3E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649E4554-75F5-4F7A-B5A2-BF8017D63C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D0759-EDE7-41C1-8ED6-9B2E7ADA9E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F471078-AA57-4E1A-ADBE-3D8F25E61C16}" type="datetimeFigureOut">
              <a:rPr lang="en-US"/>
              <a:pPr>
                <a:defRPr/>
              </a:pPr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599DC-6774-48EA-88AC-FA086EF2D7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FD76F-0B48-4408-B081-7E74830599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BA81C71-8311-43CC-9B40-08E11A327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5AFBFB5-361B-4A7D-9382-E6A69D00E32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17291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file:///\\admfile.corp.mohican.com\admusers\jolene.bowman\Jolene\Boarding%20School\NIEA%20Presentation\01%20Track%201.wma" TargetMode="External"/><Relationship Id="rId1" Type="http://schemas.microsoft.com/office/2007/relationships/media" Target="file:///\\admfile.corp.mohican.com\admusers\jolene.bowman\Jolene\Boarding%20School\NIEA%20Presentation\01%20Track%201.wma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8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1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3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6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0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9.jpeg"/><Relationship Id="rId5" Type="http://schemas.openxmlformats.org/officeDocument/2006/relationships/image" Target="../media/image16.jpe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8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3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media" Target="../media/media19.m4a"/><Relationship Id="rId7" Type="http://schemas.openxmlformats.org/officeDocument/2006/relationships/image" Target="../media/image16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9.m4a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2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2.m4a"/><Relationship Id="rId7" Type="http://schemas.openxmlformats.org/officeDocument/2006/relationships/image" Target="../media/image35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2.m4a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media" Target="../media/media24.m4a"/><Relationship Id="rId7" Type="http://schemas.openxmlformats.org/officeDocument/2006/relationships/image" Target="../media/image13.jpeg"/><Relationship Id="rId12" Type="http://schemas.openxmlformats.org/officeDocument/2006/relationships/image" Target="../media/image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22.jpe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7.jpeg"/><Relationship Id="rId4" Type="http://schemas.openxmlformats.org/officeDocument/2006/relationships/audio" Target="../media/media24.m4a"/><Relationship Id="rId9" Type="http://schemas.openxmlformats.org/officeDocument/2006/relationships/hyperlink" Target="mailto:Jolene.Bowman@Mohican-nsn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8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media" Target="../media/media4.m4a"/><Relationship Id="rId7" Type="http://schemas.openxmlformats.org/officeDocument/2006/relationships/image" Target="../media/image9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0.jpeg"/><Relationship Id="rId4" Type="http://schemas.openxmlformats.org/officeDocument/2006/relationships/audio" Target="../media/media4.m4a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6.m4a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5" Type="http://schemas.microsoft.com/office/2007/relationships/media" Target="../media/media7.m4a"/><Relationship Id="rId10" Type="http://schemas.openxmlformats.org/officeDocument/2006/relationships/image" Target="../media/image3.png"/><Relationship Id="rId4" Type="http://schemas.openxmlformats.org/officeDocument/2006/relationships/audio" Target="../media/media6.m4a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microsoft.com/office/2007/relationships/media" Target="../media/media10.mp4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openxmlformats.org/officeDocument/2006/relationships/image" Target="../media/image15.jpeg"/><Relationship Id="rId5" Type="http://schemas.microsoft.com/office/2007/relationships/media" Target="../media/media11.m4a"/><Relationship Id="rId10" Type="http://schemas.openxmlformats.org/officeDocument/2006/relationships/image" Target="../media/image14.png"/><Relationship Id="rId4" Type="http://schemas.openxmlformats.org/officeDocument/2006/relationships/video" Target="../media/media10.mp4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purple dress&#10;&#10;Description automatically generated">
            <a:extLst>
              <a:ext uri="{FF2B5EF4-FFF2-40B4-BE49-F238E27FC236}">
                <a16:creationId xmlns:a16="http://schemas.microsoft.com/office/drawing/2014/main" id="{8C878BED-5C34-4756-9DDA-2EE99DD386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" r="3054" b="-2"/>
          <a:stretch/>
        </p:blipFill>
        <p:spPr>
          <a:xfrm>
            <a:off x="-685799" y="-3809"/>
            <a:ext cx="992886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r="11688"/>
          <a:stretch/>
        </p:blipFill>
        <p:spPr>
          <a:xfrm>
            <a:off x="-685799" y="0"/>
            <a:ext cx="9928860" cy="6858000"/>
          </a:xfrm>
          <a:prstGeom prst="rect">
            <a:avLst/>
          </a:prstGeom>
        </p:spPr>
      </p:pic>
      <p:pic>
        <p:nvPicPr>
          <p:cNvPr id="5" name="01 Track 1.wma">
            <a:hlinkClick r:id="" action="ppaction://media"/>
            <a:extLst>
              <a:ext uri="{FF2B5EF4-FFF2-40B4-BE49-F238E27FC236}">
                <a16:creationId xmlns:a16="http://schemas.microsoft.com/office/drawing/2014/main" id="{3DCDC0BB-43D9-4748-9E11-FE05303D06E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7493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20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2">
            <a:extLst>
              <a:ext uri="{FF2B5EF4-FFF2-40B4-BE49-F238E27FC236}">
                <a16:creationId xmlns:a16="http://schemas.microsoft.com/office/drawing/2014/main" id="{ECB85A04-B8C9-4E99-B09A-FEC53C345B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19075"/>
            <a:ext cx="4729163" cy="3254375"/>
          </a:xfrm>
          <a:solidFill>
            <a:schemeClr val="accent2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 at the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Lutheran Indian Mission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Red Springs, WI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1901-1920</a:t>
            </a:r>
          </a:p>
        </p:txBody>
      </p:sp>
      <p:pic>
        <p:nvPicPr>
          <p:cNvPr id="6" name="Picture 4" descr="Mission Era Pictures for Cynthia 060">
            <a:extLst>
              <a:ext uri="{FF2B5EF4-FFF2-40B4-BE49-F238E27FC236}">
                <a16:creationId xmlns:a16="http://schemas.microsoft.com/office/drawing/2014/main" id="{523C6195-DE80-4541-BCD6-F462267AC96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19075"/>
            <a:ext cx="3886200" cy="1990725"/>
          </a:xfrm>
        </p:spPr>
      </p:pic>
      <p:pic>
        <p:nvPicPr>
          <p:cNvPr id="7" name="Picture 4" descr="scan0006">
            <a:extLst>
              <a:ext uri="{FF2B5EF4-FFF2-40B4-BE49-F238E27FC236}">
                <a16:creationId xmlns:a16="http://schemas.microsoft.com/office/drawing/2014/main" id="{45F3993A-F2AB-481D-899D-7FA8179EE9C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309813"/>
            <a:ext cx="3886200" cy="2101850"/>
          </a:xfrm>
        </p:spPr>
      </p:pic>
      <p:pic>
        <p:nvPicPr>
          <p:cNvPr id="19461" name="Picture 4" descr="Mission Era Pictures for Cynthia 025">
            <a:extLst>
              <a:ext uri="{FF2B5EF4-FFF2-40B4-BE49-F238E27FC236}">
                <a16:creationId xmlns:a16="http://schemas.microsoft.com/office/drawing/2014/main" id="{FAB78BC0-4C4C-41FD-A448-48C395ECE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29013"/>
            <a:ext cx="4729163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Mission Era Pictures for Cynthia 052">
            <a:extLst>
              <a:ext uri="{FF2B5EF4-FFF2-40B4-BE49-F238E27FC236}">
                <a16:creationId xmlns:a16="http://schemas.microsoft.com/office/drawing/2014/main" id="{6186EE33-E853-47B7-BA93-A321DB57E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535488"/>
            <a:ext cx="3886200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8">
            <a:hlinkClick r:id="" action="ppaction://media"/>
            <a:extLst>
              <a:ext uri="{FF2B5EF4-FFF2-40B4-BE49-F238E27FC236}">
                <a16:creationId xmlns:a16="http://schemas.microsoft.com/office/drawing/2014/main" id="{F6DB3484-3FE1-4583-B27C-EF29BDE44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8000"/>
    </mc:Choice>
    <mc:Fallback xmlns="">
      <p:transition spd="slow" advClick="0" advTm="10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Mission Era Pictures for Cynthia 033">
            <a:extLst>
              <a:ext uri="{FF2B5EF4-FFF2-40B4-BE49-F238E27FC236}">
                <a16:creationId xmlns:a16="http://schemas.microsoft.com/office/drawing/2014/main" id="{CDC5A804-B77C-41CF-BC77-EF2B3B94C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133600"/>
            <a:ext cx="5424488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2">
            <a:extLst>
              <a:ext uri="{FF2B5EF4-FFF2-40B4-BE49-F238E27FC236}">
                <a16:creationId xmlns:a16="http://schemas.microsoft.com/office/drawing/2014/main" id="{039F2B87-AB3A-492C-82AB-0C11A55CFD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/>
              <a:t>Staffing and Operation</a:t>
            </a:r>
          </a:p>
        </p:txBody>
      </p:sp>
      <p:pic>
        <p:nvPicPr>
          <p:cNvPr id="21509" name="Picture 5">
            <a:extLst>
              <a:ext uri="{FF2B5EF4-FFF2-40B4-BE49-F238E27FC236}">
                <a16:creationId xmlns:a16="http://schemas.microsoft.com/office/drawing/2014/main" id="{FBF3F4ED-55A7-4051-99AE-975769911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62730" b="25000"/>
          <a:stretch>
            <a:fillRect/>
          </a:stretch>
        </p:blipFill>
        <p:spPr bwMode="auto">
          <a:xfrm>
            <a:off x="6553200" y="0"/>
            <a:ext cx="259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de 9">
            <a:hlinkClick r:id="" action="ppaction://media"/>
            <a:extLst>
              <a:ext uri="{FF2B5EF4-FFF2-40B4-BE49-F238E27FC236}">
                <a16:creationId xmlns:a16="http://schemas.microsoft.com/office/drawing/2014/main" id="{3641944E-7B3B-4315-B912-58196E3FA0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282848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3000"/>
    </mc:Choice>
    <mc:Fallback xmlns="">
      <p:transition spd="slow" advClick="0" advTm="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3">
            <a:extLst>
              <a:ext uri="{FF2B5EF4-FFF2-40B4-BE49-F238E27FC236}">
                <a16:creationId xmlns:a16="http://schemas.microsoft.com/office/drawing/2014/main" id="{E6C6B744-3603-4B06-8175-4AB5E11604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175"/>
            <a:ext cx="4724400" cy="9302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Roles and Responsibilities</a:t>
            </a:r>
          </a:p>
        </p:txBody>
      </p:sp>
      <p:pic>
        <p:nvPicPr>
          <p:cNvPr id="25603" name="Picture 2">
            <a:extLst>
              <a:ext uri="{FF2B5EF4-FFF2-40B4-BE49-F238E27FC236}">
                <a16:creationId xmlns:a16="http://schemas.microsoft.com/office/drawing/2014/main" id="{8A442045-1ED1-431C-B282-186C5F8F69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246188"/>
            <a:ext cx="4495800" cy="2259012"/>
          </a:xfr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A3A901C-5969-4792-BF0E-8C80DF408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6650" y="0"/>
            <a:ext cx="4191000" cy="26733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868AFA6-5E1D-409B-9296-F2BA3743D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657600"/>
            <a:ext cx="5907088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de 10">
            <a:hlinkClick r:id="" action="ppaction://media"/>
            <a:extLst>
              <a:ext uri="{FF2B5EF4-FFF2-40B4-BE49-F238E27FC236}">
                <a16:creationId xmlns:a16="http://schemas.microsoft.com/office/drawing/2014/main" id="{6B1FCD05-5386-4933-A79E-95CA523C4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14582" y="287815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1000"/>
    </mc:Choice>
    <mc:Fallback xmlns="">
      <p:transition spd="slow" advClick="0" advTm="4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1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Mission Era Pictures for Cynthia 020">
            <a:extLst>
              <a:ext uri="{FF2B5EF4-FFF2-40B4-BE49-F238E27FC236}">
                <a16:creationId xmlns:a16="http://schemas.microsoft.com/office/drawing/2014/main" id="{4CC0AAF7-37D2-478F-B137-639CD4CA6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1190625"/>
            <a:ext cx="3868737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Placeholder 1">
            <a:extLst>
              <a:ext uri="{FF2B5EF4-FFF2-40B4-BE49-F238E27FC236}">
                <a16:creationId xmlns:a16="http://schemas.microsoft.com/office/drawing/2014/main" id="{B6241C38-F660-4033-A623-440031EEAF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52400"/>
            <a:ext cx="4186238" cy="823913"/>
          </a:xfrm>
        </p:spPr>
        <p:txBody>
          <a:bodyPr/>
          <a:lstStyle/>
          <a:p>
            <a:pPr algn="ctr" eaLnBrk="1" hangingPunct="1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Schedule</a:t>
            </a:r>
          </a:p>
        </p:txBody>
      </p:sp>
      <p:sp>
        <p:nvSpPr>
          <p:cNvPr id="20484" name="Content Placeholder 2">
            <a:extLst>
              <a:ext uri="{FF2B5EF4-FFF2-40B4-BE49-F238E27FC236}">
                <a16:creationId xmlns:a16="http://schemas.microsoft.com/office/drawing/2014/main" id="{571E2CC6-9894-41BB-BC44-C2923B51BDE5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379413" y="1190625"/>
            <a:ext cx="3868737" cy="315595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485" name="Text Placeholder 3">
            <a:extLst>
              <a:ext uri="{FF2B5EF4-FFF2-40B4-BE49-F238E27FC236}">
                <a16:creationId xmlns:a16="http://schemas.microsoft.com/office/drawing/2014/main" id="{A96B35CB-625A-4A12-832F-707B3D8A56C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xfrm>
            <a:off x="4572000" y="166688"/>
            <a:ext cx="3887788" cy="823912"/>
          </a:xfrm>
        </p:spPr>
        <p:txBody>
          <a:bodyPr/>
          <a:lstStyle/>
          <a:p>
            <a:pPr algn="ctr" eaLnBrk="1" hangingPunct="1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Exercise</a:t>
            </a:r>
            <a:r>
              <a:rPr lang="en-US" altLang="en-US"/>
              <a:t> 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pic>
        <p:nvPicPr>
          <p:cNvPr id="20486" name="Picture 4">
            <a:extLst>
              <a:ext uri="{FF2B5EF4-FFF2-40B4-BE49-F238E27FC236}">
                <a16:creationId xmlns:a16="http://schemas.microsoft.com/office/drawing/2014/main" id="{AB6B2E24-40C5-4995-B270-FC8FB9255DD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190625"/>
            <a:ext cx="3887788" cy="3155950"/>
          </a:xfrm>
        </p:spPr>
      </p:pic>
      <p:pic>
        <p:nvPicPr>
          <p:cNvPr id="25607" name="Picture 10">
            <a:extLst>
              <a:ext uri="{FF2B5EF4-FFF2-40B4-BE49-F238E27FC236}">
                <a16:creationId xmlns:a16="http://schemas.microsoft.com/office/drawing/2014/main" id="{FD429A3E-E19A-43F6-BB06-B0D09D803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1"/>
          <a:stretch>
            <a:fillRect/>
          </a:stretch>
        </p:blipFill>
        <p:spPr bwMode="auto">
          <a:xfrm>
            <a:off x="0" y="510540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de 11">
            <a:hlinkClick r:id="" action="ppaction://media"/>
            <a:extLst>
              <a:ext uri="{FF2B5EF4-FFF2-40B4-BE49-F238E27FC236}">
                <a16:creationId xmlns:a16="http://schemas.microsoft.com/office/drawing/2014/main" id="{ACB2701C-64D5-4BA4-9448-D2988756E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40541" y="2768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000"/>
    </mc:Choice>
    <mc:Fallback xmlns="">
      <p:transition spd="slow" advClick="0" advTm="3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484" grpId="0" build="p"/>
      <p:bldP spid="2048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3">
            <a:extLst>
              <a:ext uri="{FF2B5EF4-FFF2-40B4-BE49-F238E27FC236}">
                <a16:creationId xmlns:a16="http://schemas.microsoft.com/office/drawing/2014/main" id="{C56704FF-FA15-42D2-8327-546B83E711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Leisure Time</a:t>
            </a:r>
          </a:p>
        </p:txBody>
      </p:sp>
      <p:pic>
        <p:nvPicPr>
          <p:cNvPr id="7" name="Picture 4" descr="Copy of Mission Era Pictures for Cynthia 014">
            <a:extLst>
              <a:ext uri="{FF2B5EF4-FFF2-40B4-BE49-F238E27FC236}">
                <a16:creationId xmlns:a16="http://schemas.microsoft.com/office/drawing/2014/main" id="{136BBDDE-79CB-4BD8-9508-C96F2B511FA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5963" y="1666875"/>
            <a:ext cx="3863975" cy="2174875"/>
          </a:xfrm>
        </p:spPr>
      </p:pic>
      <p:pic>
        <p:nvPicPr>
          <p:cNvPr id="8" name="Picture 4" descr="scan0005">
            <a:extLst>
              <a:ext uri="{FF2B5EF4-FFF2-40B4-BE49-F238E27FC236}">
                <a16:creationId xmlns:a16="http://schemas.microsoft.com/office/drawing/2014/main" id="{63C13F1B-28B5-42B2-A417-067242040FF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025" y="3943350"/>
            <a:ext cx="3863975" cy="2286000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8311F5F-B614-4B10-A656-A4D0B21ED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1666875"/>
            <a:ext cx="4011613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3">
            <a:extLst>
              <a:ext uri="{FF2B5EF4-FFF2-40B4-BE49-F238E27FC236}">
                <a16:creationId xmlns:a16="http://schemas.microsoft.com/office/drawing/2014/main" id="{4C4B4F22-6D9F-44EE-9714-3E2FC243C4A2}"/>
              </a:ext>
            </a:extLst>
          </p:cNvPr>
          <p:cNvSpPr/>
          <p:nvPr/>
        </p:nvSpPr>
        <p:spPr>
          <a:xfrm rot="1852364">
            <a:off x="5262563" y="2366963"/>
            <a:ext cx="182562" cy="3667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4" descr="scan0009">
            <a:extLst>
              <a:ext uri="{FF2B5EF4-FFF2-40B4-BE49-F238E27FC236}">
                <a16:creationId xmlns:a16="http://schemas.microsoft.com/office/drawing/2014/main" id="{508638C1-6AD5-4E07-AD21-F29651C3D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3943350"/>
            <a:ext cx="40116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own Arrow 3">
            <a:extLst>
              <a:ext uri="{FF2B5EF4-FFF2-40B4-BE49-F238E27FC236}">
                <a16:creationId xmlns:a16="http://schemas.microsoft.com/office/drawing/2014/main" id="{D9F59CFA-483B-47F2-BEA0-48CFA9DDCC6E}"/>
              </a:ext>
            </a:extLst>
          </p:cNvPr>
          <p:cNvSpPr/>
          <p:nvPr/>
        </p:nvSpPr>
        <p:spPr>
          <a:xfrm rot="2670786">
            <a:off x="7721600" y="4049713"/>
            <a:ext cx="182563" cy="3667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8" name="Slide 12">
            <a:hlinkClick r:id="" action="ppaction://media"/>
            <a:extLst>
              <a:ext uri="{FF2B5EF4-FFF2-40B4-BE49-F238E27FC236}">
                <a16:creationId xmlns:a16="http://schemas.microsoft.com/office/drawing/2014/main" id="{A2FB5B04-CCE9-49BA-85AE-52C7FF5C7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69059" y="351341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9000"/>
    </mc:Choice>
    <mc:Fallback xmlns="">
      <p:transition spd="slow" advClick="0" advTm="5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5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3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0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69B4BA-AB17-4694-B43E-DAC917950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775" y="334963"/>
            <a:ext cx="3868738" cy="574675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Holiday Time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F692A215-654E-4973-B96A-D55A370233F9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381000" y="2505075"/>
            <a:ext cx="4117975" cy="3684588"/>
          </a:xfrm>
        </p:spPr>
        <p:txBody>
          <a:bodyPr/>
          <a:lstStyle/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73BC63-D006-4A2E-BDB8-C92D168FDB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381000"/>
            <a:ext cx="3887788" cy="482600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Evening Time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51625B-F364-4A04-BDEF-DC24FDF67F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76800" y="1655763"/>
            <a:ext cx="3887788" cy="20939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/>
              <a:t>Study Period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/>
              <a:t>Bed time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pic>
        <p:nvPicPr>
          <p:cNvPr id="8" name="Picture 4" descr="Mission Era Pictures for Cynthia 084">
            <a:extLst>
              <a:ext uri="{FF2B5EF4-FFF2-40B4-BE49-F238E27FC236}">
                <a16:creationId xmlns:a16="http://schemas.microsoft.com/office/drawing/2014/main" id="{D003452D-3E01-4F72-B9C3-18C3BBDE8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447800"/>
            <a:ext cx="4268788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8">
            <a:extLst>
              <a:ext uri="{FF2B5EF4-FFF2-40B4-BE49-F238E27FC236}">
                <a16:creationId xmlns:a16="http://schemas.microsoft.com/office/drawing/2014/main" id="{D594B3BE-AAD3-4C27-A7D5-71295234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1"/>
          <a:stretch>
            <a:fillRect/>
          </a:stretch>
        </p:blipFill>
        <p:spPr bwMode="auto">
          <a:xfrm>
            <a:off x="0" y="5181600"/>
            <a:ext cx="914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lide 13">
            <a:hlinkClick r:id="" action="ppaction://media"/>
            <a:extLst>
              <a:ext uri="{FF2B5EF4-FFF2-40B4-BE49-F238E27FC236}">
                <a16:creationId xmlns:a16="http://schemas.microsoft.com/office/drawing/2014/main" id="{E5FB01D4-1E91-4051-8CC7-6615A60E0E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000"/>
    </mc:Choice>
    <mc:Fallback xmlns="">
      <p:transition spd="slow" advClick="0" advTm="3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61249BF1-9C44-410A-97C5-50C90EFACE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68D94D9D-203E-4E00-9BDA-0C79B171DE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BD0C7078-2A7F-4CD2-9F15-72227B79B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320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1749" name="Picture 5">
            <a:extLst>
              <a:ext uri="{FF2B5EF4-FFF2-40B4-BE49-F238E27FC236}">
                <a16:creationId xmlns:a16="http://schemas.microsoft.com/office/drawing/2014/main" id="{1487D55A-0D62-4F44-B033-1B0B004B1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8"/>
            <a:ext cx="91440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B35C75EC-5F45-499E-B834-2ED5538E86DA}"/>
              </a:ext>
            </a:extLst>
          </p:cNvPr>
          <p:cNvSpPr/>
          <p:nvPr/>
        </p:nvSpPr>
        <p:spPr>
          <a:xfrm>
            <a:off x="3200400" y="3352800"/>
            <a:ext cx="457200" cy="457200"/>
          </a:xfrm>
          <a:prstGeom prst="flowChartConnector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Slide 14.1">
            <a:hlinkClick r:id="" action="ppaction://media"/>
            <a:extLst>
              <a:ext uri="{FF2B5EF4-FFF2-40B4-BE49-F238E27FC236}">
                <a16:creationId xmlns:a16="http://schemas.microsoft.com/office/drawing/2014/main" id="{4B4F1AB9-5C16-4C34-BCCA-6352CD673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99264" y="2998365"/>
            <a:ext cx="609600" cy="609600"/>
          </a:xfrm>
          <a:prstGeom prst="rect">
            <a:avLst/>
          </a:prstGeom>
        </p:spPr>
      </p:pic>
      <p:pic>
        <p:nvPicPr>
          <p:cNvPr id="8" name="Slide 14.2">
            <a:hlinkClick r:id="" action="ppaction://media"/>
            <a:extLst>
              <a:ext uri="{FF2B5EF4-FFF2-40B4-BE49-F238E27FC236}">
                <a16:creationId xmlns:a16="http://schemas.microsoft.com/office/drawing/2014/main" id="{C4899815-D63D-4053-8572-7FA0EE54E5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85981" y="299836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9000"/>
    </mc:Choice>
    <mc:Fallback xmlns="">
      <p:transition spd="slow" advClick="0" advTm="6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18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8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33926A50-7A92-4C1D-8AFE-FEB44B5DCA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236538"/>
            <a:ext cx="6248400" cy="12874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Oral history of discipline/abuse as told by our Elders</a:t>
            </a: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778E5D6B-75CF-49DE-A82B-D12BA18950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90800" y="1981200"/>
            <a:ext cx="6400800" cy="4640263"/>
          </a:xfrm>
        </p:spPr>
        <p:txBody>
          <a:bodyPr/>
          <a:lstStyle/>
          <a:p>
            <a:pPr lvl="1" eaLnBrk="1" hangingPunct="1">
              <a:lnSpc>
                <a:spcPct val="150000"/>
              </a:lnSpc>
            </a:pPr>
            <a:r>
              <a:rPr lang="en-US" altLang="en-US" sz="2000" dirty="0"/>
              <a:t>Rubbing salve near private parts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en-US" sz="2000" dirty="0"/>
              <a:t>Kneeling on peas all day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en-US" sz="2000" dirty="0"/>
              <a:t>Horse whipped with a stick called “cat of nine tails” 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en-US" sz="2000" dirty="0"/>
              <a:t>Throwing a cat into the furnace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en-US" sz="2000" dirty="0"/>
              <a:t>Raising both hands high into the air 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en-US" sz="2000" dirty="0"/>
              <a:t>Sit under the teachers desk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en-US" sz="2000" dirty="0"/>
              <a:t>Forced to be childcare providers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en-US" sz="2000" dirty="0"/>
              <a:t>Standing against the wall</a:t>
            </a:r>
          </a:p>
          <a:p>
            <a:pPr lvl="1" eaLnBrk="1" hangingPunct="1">
              <a:buFontTx/>
              <a:buNone/>
            </a:pPr>
            <a:r>
              <a:rPr lang="en-US" altLang="en-US" sz="2000" dirty="0"/>
              <a:t> 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33796" name="Picture 8">
            <a:extLst>
              <a:ext uri="{FF2B5EF4-FFF2-40B4-BE49-F238E27FC236}">
                <a16:creationId xmlns:a16="http://schemas.microsoft.com/office/drawing/2014/main" id="{1FD2A3D4-0128-42F3-B179-86F487805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62730" b="25000"/>
          <a:stretch>
            <a:fillRect/>
          </a:stretch>
        </p:blipFill>
        <p:spPr bwMode="auto">
          <a:xfrm>
            <a:off x="0" y="0"/>
            <a:ext cx="259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de 15">
            <a:hlinkClick r:id="" action="ppaction://media"/>
            <a:extLst>
              <a:ext uri="{FF2B5EF4-FFF2-40B4-BE49-F238E27FC236}">
                <a16:creationId xmlns:a16="http://schemas.microsoft.com/office/drawing/2014/main" id="{51A56EDB-33A0-40A7-8297-9C1DD0A8A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54336" y="3276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4000"/>
    </mc:Choice>
    <mc:Fallback xmlns="">
      <p:transition spd="slow" advClick="0" advTm="10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3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2CF9C7-7E0A-48A2-9154-21AED929D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D0E0EF-3833-42DC-8F0E-79AA1A1CDC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Slide 16">
            <a:hlinkClick r:id="" action="ppaction://media"/>
            <a:extLst>
              <a:ext uri="{FF2B5EF4-FFF2-40B4-BE49-F238E27FC236}">
                <a16:creationId xmlns:a16="http://schemas.microsoft.com/office/drawing/2014/main" id="{19917EBE-348B-4060-A76B-670313CF66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3000"/>
    </mc:Choice>
    <mc:Fallback xmlns="">
      <p:transition spd="slow" advClick="0" advTm="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69242D05-C854-493D-921D-835BAA4C72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0800" y="0"/>
            <a:ext cx="6553200" cy="838200"/>
          </a:xfrm>
        </p:spPr>
        <p:txBody>
          <a:bodyPr/>
          <a:lstStyle/>
          <a:p>
            <a:pPr algn="ctr" eaLnBrk="1" hangingPunct="1"/>
            <a:r>
              <a:rPr lang="en-US" altLang="en-US" sz="4800" b="1" dirty="0">
                <a:solidFill>
                  <a:schemeClr val="bg1"/>
                </a:solidFill>
              </a:rPr>
              <a:t>Thank You!</a:t>
            </a:r>
          </a:p>
        </p:txBody>
      </p:sp>
      <p:pic>
        <p:nvPicPr>
          <p:cNvPr id="35843" name="Picture 2">
            <a:extLst>
              <a:ext uri="{FF2B5EF4-FFF2-40B4-BE49-F238E27FC236}">
                <a16:creationId xmlns:a16="http://schemas.microsoft.com/office/drawing/2014/main" id="{13658E88-DBA6-4775-B308-F18E80A31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762000"/>
            <a:ext cx="2332038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5">
            <a:extLst>
              <a:ext uri="{FF2B5EF4-FFF2-40B4-BE49-F238E27FC236}">
                <a16:creationId xmlns:a16="http://schemas.microsoft.com/office/drawing/2014/main" id="{8B83F52A-7F91-4113-9B7C-12F1A8A81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3331" y="4152900"/>
            <a:ext cx="65532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Jolene Bowman, Ph.D.</a:t>
            </a:r>
          </a:p>
          <a:p>
            <a:pPr algn="ctr" eaLnBrk="1" hangingPunct="1"/>
            <a:r>
              <a:rPr lang="en-US" altLang="en-US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Director of Education and Career Services</a:t>
            </a:r>
          </a:p>
          <a:p>
            <a:pPr algn="ctr" eaLnBrk="1" hangingPunct="1"/>
            <a:r>
              <a:rPr lang="en-US" altLang="en-US" dirty="0">
                <a:latin typeface="Comic Sans MS" panose="030F0702030302020204" pitchFamily="66" charset="0"/>
                <a:cs typeface="Arial" panose="020B0604020202020204" pitchFamily="34" charset="0"/>
                <a:hlinkClick r:id="rId9"/>
              </a:rPr>
              <a:t>Jolene.Bowman@Mohican-nsn.gov</a:t>
            </a:r>
            <a:endParaRPr lang="en-US" altLang="en-US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en-US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Direct:  715-793-4060</a:t>
            </a:r>
          </a:p>
          <a:p>
            <a:pPr algn="ctr" eaLnBrk="1" hangingPunct="1"/>
            <a:r>
              <a:rPr lang="en-US" altLang="en-US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Cell:  715-851-3734</a:t>
            </a:r>
          </a:p>
        </p:txBody>
      </p:sp>
      <p:pic>
        <p:nvPicPr>
          <p:cNvPr id="35845" name="Picture 7">
            <a:extLst>
              <a:ext uri="{FF2B5EF4-FFF2-40B4-BE49-F238E27FC236}">
                <a16:creationId xmlns:a16="http://schemas.microsoft.com/office/drawing/2014/main" id="{D2EA3844-86DB-40DF-8A4C-490991F2A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5661025"/>
            <a:ext cx="121126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8">
            <a:extLst>
              <a:ext uri="{FF2B5EF4-FFF2-40B4-BE49-F238E27FC236}">
                <a16:creationId xmlns:a16="http://schemas.microsoft.com/office/drawing/2014/main" id="{6001AE0D-7BAB-4974-B437-EEC464BFD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62730" b="25000"/>
          <a:stretch>
            <a:fillRect/>
          </a:stretch>
        </p:blipFill>
        <p:spPr bwMode="auto">
          <a:xfrm>
            <a:off x="0" y="0"/>
            <a:ext cx="259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17">
            <a:hlinkClick r:id="" action="ppaction://media"/>
            <a:extLst>
              <a:ext uri="{FF2B5EF4-FFF2-40B4-BE49-F238E27FC236}">
                <a16:creationId xmlns:a16="http://schemas.microsoft.com/office/drawing/2014/main" id="{F9FA8F78-23FC-4700-B8C4-D74C6B88D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Slide 17">
            <a:hlinkClick r:id="" action="ppaction://media"/>
            <a:extLst>
              <a:ext uri="{FF2B5EF4-FFF2-40B4-BE49-F238E27FC236}">
                <a16:creationId xmlns:a16="http://schemas.microsoft.com/office/drawing/2014/main" id="{B94EA080-DB27-4726-8A19-07B0BBF2A5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6000"/>
    </mc:Choice>
    <mc:Fallback xmlns="">
      <p:transition spd="slow" advClick="0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mph" presetSubtype="0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1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842" grpId="0"/>
      <p:bldP spid="3584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Title 2">
            <a:extLst>
              <a:ext uri="{FF2B5EF4-FFF2-40B4-BE49-F238E27FC236}">
                <a16:creationId xmlns:a16="http://schemas.microsoft.com/office/drawing/2014/main" id="{7F615014-7901-46DF-971C-86A5C76C55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1490" y="365125"/>
            <a:ext cx="3840085" cy="169227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altLang="en-US" sz="3100" b="1" dirty="0"/>
              <a:t>Exploring the American </a:t>
            </a:r>
            <a:br>
              <a:rPr lang="en-US" altLang="en-US" sz="3100" b="1" dirty="0"/>
            </a:br>
            <a:r>
              <a:rPr lang="en-US" altLang="en-US" sz="3100" b="1" dirty="0"/>
              <a:t>Indian Boarding School Experience</a:t>
            </a:r>
            <a:br>
              <a:rPr lang="en-US" altLang="en-US" sz="3100" b="1" dirty="0"/>
            </a:br>
            <a:endParaRPr lang="en-US" altLang="en-US" sz="1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8E6FAD-8A06-4B64-85A4-BF0551281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1490" y="2819401"/>
            <a:ext cx="3840085" cy="3047996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1600" dirty="0"/>
              <a:t>By 1926, nearly 83% of Indian school-age children were attending boarding schools.</a:t>
            </a: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US" altLang="en-US" sz="1600" dirty="0"/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1600" dirty="0"/>
              <a:t>357 boarding schools in 30 states</a:t>
            </a: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US" altLang="en-US" sz="1600" dirty="0"/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1600" dirty="0"/>
              <a:t>1900: 20,000 children in boarding schools</a:t>
            </a: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US" altLang="en-US" sz="1600" dirty="0"/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1600" dirty="0"/>
              <a:t>1925: 60,889 children in boarding schools</a:t>
            </a:r>
          </a:p>
          <a:p>
            <a:pPr marL="0" fontAlgn="auto">
              <a:spcAft>
                <a:spcPts val="0"/>
              </a:spcAft>
              <a:defRPr/>
            </a:pPr>
            <a:endParaRPr lang="en-US" sz="12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altLang="en-US" sz="12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en-US" sz="1000" dirty="0"/>
              <a:t>Retrieved online from :  https//boardingschoolhealing.org/education/us-Indian-boarding-school-history/ on Tuesday, September 25, 2018 from the National Native American Boarding School Healing Coalition.  </a:t>
            </a:r>
          </a:p>
          <a:p>
            <a:pPr marL="0" fontAlgn="auto">
              <a:spcAft>
                <a:spcPts val="0"/>
              </a:spcAft>
              <a:defRPr/>
            </a:pPr>
            <a:endParaRPr lang="en-US" sz="1200" dirty="0"/>
          </a:p>
        </p:txBody>
      </p:sp>
      <p:pic>
        <p:nvPicPr>
          <p:cNvPr id="5125" name="Picture 9" descr="https://upload.wikimedia.org/wikipedia/commons/0/07/Carlisle_pupils.jpg">
            <a:extLst>
              <a:ext uri="{FF2B5EF4-FFF2-40B4-BE49-F238E27FC236}">
                <a16:creationId xmlns:a16="http://schemas.microsoft.com/office/drawing/2014/main" id="{C4905316-F663-43CB-91CE-AE63865D98C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6" r="25622" b="-1"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5126" name="Picture 11" descr="Related image">
            <a:extLst>
              <a:ext uri="{FF2B5EF4-FFF2-40B4-BE49-F238E27FC236}">
                <a16:creationId xmlns:a16="http://schemas.microsoft.com/office/drawing/2014/main" id="{7A00A34D-4141-4091-8DBF-B167941E3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19" b="19324"/>
          <a:stretch>
            <a:fillRect/>
          </a:stretch>
        </p:blipFill>
        <p:spPr bwMode="auto">
          <a:xfrm>
            <a:off x="0" y="5867400"/>
            <a:ext cx="91408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lide 2.1">
            <a:hlinkClick r:id="" action="ppaction://media"/>
            <a:extLst>
              <a:ext uri="{FF2B5EF4-FFF2-40B4-BE49-F238E27FC236}">
                <a16:creationId xmlns:a16="http://schemas.microsoft.com/office/drawing/2014/main" id="{FC7A46F2-5F54-43B9-8C10-DC7C8748A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5612" y="299243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9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Placeholder 2">
            <a:extLst>
              <a:ext uri="{FF2B5EF4-FFF2-40B4-BE49-F238E27FC236}">
                <a16:creationId xmlns:a16="http://schemas.microsoft.com/office/drawing/2014/main" id="{91A6575B-82C4-4F4D-A0A8-5173E80CB6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06488" y="152400"/>
            <a:ext cx="3733800" cy="823913"/>
          </a:xfrm>
        </p:spPr>
        <p:txBody>
          <a:bodyPr>
            <a:normAutofit/>
          </a:bodyPr>
          <a:lstStyle/>
          <a:p>
            <a:pPr algn="ctr"/>
            <a:r>
              <a:rPr lang="en-US" altLang="en-US" sz="1800" dirty="0"/>
              <a:t>Clarence and Leona (Burr) Bowman</a:t>
            </a:r>
          </a:p>
          <a:p>
            <a:pPr algn="ctr"/>
            <a:r>
              <a:rPr lang="en-US" altLang="en-US" sz="1400" dirty="0"/>
              <a:t>Jolene’s Maternal Grandparents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1D883AB-18FE-493C-A0B2-FA254653069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6488" y="1228725"/>
            <a:ext cx="3733800" cy="5080000"/>
          </a:xfrm>
          <a:solidFill>
            <a:srgbClr val="FFE699"/>
          </a:solidFill>
        </p:spPr>
      </p:pic>
      <p:sp>
        <p:nvSpPr>
          <p:cNvPr id="9220" name="Text Placeholder 3">
            <a:extLst>
              <a:ext uri="{FF2B5EF4-FFF2-40B4-BE49-F238E27FC236}">
                <a16:creationId xmlns:a16="http://schemas.microsoft.com/office/drawing/2014/main" id="{9D1FBC35-EB54-4D0B-A568-FF7673470F6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xfrm>
            <a:off x="5035550" y="244475"/>
            <a:ext cx="3541713" cy="609600"/>
          </a:xfrm>
        </p:spPr>
        <p:txBody>
          <a:bodyPr/>
          <a:lstStyle/>
          <a:p>
            <a:pPr algn="ctr"/>
            <a:r>
              <a:rPr lang="en-US" altLang="en-US" dirty="0"/>
              <a:t>Jolene and Mom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78227C1-F25E-4269-8E5D-05DA52B9C9D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550" y="1228725"/>
            <a:ext cx="3875088" cy="5080000"/>
          </a:xfr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9222" name="Picture 11" descr="Related image">
            <a:extLst>
              <a:ext uri="{FF2B5EF4-FFF2-40B4-BE49-F238E27FC236}">
                <a16:creationId xmlns:a16="http://schemas.microsoft.com/office/drawing/2014/main" id="{18600C55-4D2E-460F-948A-79B00F768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4" r="66119"/>
          <a:stretch>
            <a:fillRect/>
          </a:stretch>
        </p:blipFill>
        <p:spPr bwMode="auto">
          <a:xfrm>
            <a:off x="0" y="0"/>
            <a:ext cx="990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de 3.1">
            <a:hlinkClick r:id="" action="ppaction://media"/>
            <a:extLst>
              <a:ext uri="{FF2B5EF4-FFF2-40B4-BE49-F238E27FC236}">
                <a16:creationId xmlns:a16="http://schemas.microsoft.com/office/drawing/2014/main" id="{6BA68C47-AFCF-4FF2-869A-D5DEC2428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68934" y="3276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2000"/>
    </mc:Choice>
    <mc:Fallback xmlns="">
      <p:transition spd="slow" advClick="0" advTm="10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218" grpId="0" uiExpand="1" build="p"/>
      <p:bldP spid="922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9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5B0D5EE-3B4B-407E-BD2F-63EA2101A9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365125"/>
            <a:ext cx="7372350" cy="1325563"/>
          </a:xfrm>
        </p:spPr>
        <p:txBody>
          <a:bodyPr/>
          <a:lstStyle/>
          <a:p>
            <a:r>
              <a:rPr lang="en-US" altLang="en-US" sz="2800" dirty="0"/>
              <a:t>National Attitudes and Policies towards Indians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F71135D-4390-4FD9-BBD0-2D7EEBC19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6275" y="1825625"/>
            <a:ext cx="2645177" cy="2747010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Mindset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(1870-1900)</a:t>
            </a:r>
          </a:p>
          <a:p>
            <a:pPr lvl="2">
              <a:defRPr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Controlling</a:t>
            </a:r>
          </a:p>
          <a:p>
            <a:pPr lvl="2">
              <a:defRPr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Forcing Change</a:t>
            </a:r>
          </a:p>
          <a:p>
            <a:pPr lvl="2">
              <a:defRPr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Stealing</a:t>
            </a:r>
          </a:p>
          <a:p>
            <a:pPr lvl="2">
              <a:defRPr/>
            </a:pP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defRPr/>
            </a:pP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defRPr/>
            </a:pP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defRPr/>
            </a:pP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defRPr/>
            </a:pP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 indent="0">
              <a:buNone/>
              <a:defRPr/>
            </a:pP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 indent="0">
              <a:buNone/>
              <a:defRPr/>
            </a:pP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A5EF493A-7D44-4BB7-8E68-05E4266764F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453" y="1825625"/>
            <a:ext cx="4601003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11" descr="Related image">
            <a:extLst>
              <a:ext uri="{FF2B5EF4-FFF2-40B4-BE49-F238E27FC236}">
                <a16:creationId xmlns:a16="http://schemas.microsoft.com/office/drawing/2014/main" id="{5B081EF4-0958-4765-BFE6-DFC0A1CC1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4" r="66119"/>
          <a:stretch>
            <a:fillRect/>
          </a:stretch>
        </p:blipFill>
        <p:spPr bwMode="auto">
          <a:xfrm>
            <a:off x="0" y="0"/>
            <a:ext cx="990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4.1">
            <a:hlinkClick r:id="" action="ppaction://media"/>
            <a:extLst>
              <a:ext uri="{FF2B5EF4-FFF2-40B4-BE49-F238E27FC236}">
                <a16:creationId xmlns:a16="http://schemas.microsoft.com/office/drawing/2014/main" id="{7E8E09D4-2C07-4058-8580-21095CDDD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32" name="Picture 8" descr="Image result for Indian Boarding Schools">
            <a:extLst>
              <a:ext uri="{FF2B5EF4-FFF2-40B4-BE49-F238E27FC236}">
                <a16:creationId xmlns:a16="http://schemas.microsoft.com/office/drawing/2014/main" id="{CE985C79-E8D8-4F66-B59D-8DCF228C5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275" y="4572635"/>
            <a:ext cx="26384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de 4.1">
            <a:hlinkClick r:id="" action="ppaction://media"/>
            <a:extLst>
              <a:ext uri="{FF2B5EF4-FFF2-40B4-BE49-F238E27FC236}">
                <a16:creationId xmlns:a16="http://schemas.microsoft.com/office/drawing/2014/main" id="{E4EA5E8C-992C-4B7E-B2FB-D556894F6F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8553" y="3352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4000"/>
    </mc:Choice>
    <mc:Fallback xmlns="">
      <p:transition spd="slow" advClick="0" advTm="6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F9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53456B79-D497-4C8A-A0A7-074DFC2AB4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6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5BBB6BE2-3DD0-44A1-8598-264035ECA7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696200" cy="36576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3316" name="Picture 2" descr="Child handcuffs">
            <a:extLst>
              <a:ext uri="{FF2B5EF4-FFF2-40B4-BE49-F238E27FC236}">
                <a16:creationId xmlns:a16="http://schemas.microsoft.com/office/drawing/2014/main" id="{2CF9DB6E-18B2-4CB4-B5DB-05B75A571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440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3">
            <a:extLst>
              <a:ext uri="{FF2B5EF4-FFF2-40B4-BE49-F238E27FC236}">
                <a16:creationId xmlns:a16="http://schemas.microsoft.com/office/drawing/2014/main" id="{4F453AE2-D5B7-439D-BF0A-0674C7666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6462713"/>
            <a:ext cx="8610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sz="12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800">
                <a:latin typeface="Times New Roman" panose="02020603050405020304" pitchFamily="18" charset="0"/>
                <a:cs typeface="Times New Roman" panose="02020603050405020304" pitchFamily="18" charset="0"/>
              </a:rPr>
              <a:t>Retrieved online from :  https//boardingschoolhealing.org/education/us-Indian-boarding-school-history/ on Thursday, March 29, 2018 from the National Native American Boarding School Healing Coalition.  </a:t>
            </a:r>
          </a:p>
        </p:txBody>
      </p:sp>
      <p:pic>
        <p:nvPicPr>
          <p:cNvPr id="3" name="Slide 5.2">
            <a:hlinkClick r:id="" action="ppaction://media"/>
            <a:extLst>
              <a:ext uri="{FF2B5EF4-FFF2-40B4-BE49-F238E27FC236}">
                <a16:creationId xmlns:a16="http://schemas.microsoft.com/office/drawing/2014/main" id="{D1A7EB30-F2B5-44B0-AF8E-2374855A1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96150" y="2590800"/>
            <a:ext cx="609600" cy="609600"/>
          </a:xfrm>
          <a:prstGeom prst="rect">
            <a:avLst/>
          </a:prstGeom>
        </p:spPr>
      </p:pic>
      <p:pic>
        <p:nvPicPr>
          <p:cNvPr id="6" name="Slide 5.1">
            <a:hlinkClick r:id="" action="ppaction://media"/>
            <a:extLst>
              <a:ext uri="{FF2B5EF4-FFF2-40B4-BE49-F238E27FC236}">
                <a16:creationId xmlns:a16="http://schemas.microsoft.com/office/drawing/2014/main" id="{96DA2CE9-5BEF-4EEE-A414-F9A4B87E96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96150" y="2590800"/>
            <a:ext cx="609600" cy="609600"/>
          </a:xfrm>
          <a:prstGeom prst="rect">
            <a:avLst/>
          </a:prstGeom>
        </p:spPr>
      </p:pic>
      <p:pic>
        <p:nvPicPr>
          <p:cNvPr id="2" name="Slide 5.2">
            <a:hlinkClick r:id="" action="ppaction://media"/>
            <a:extLst>
              <a:ext uri="{FF2B5EF4-FFF2-40B4-BE49-F238E27FC236}">
                <a16:creationId xmlns:a16="http://schemas.microsoft.com/office/drawing/2014/main" id="{1194B6E9-3100-4606-98FE-9138EE6DC02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96150" y="2590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1000"/>
    </mc:Choice>
    <mc:Fallback xmlns="">
      <p:transition spd="slow" advClick="0" advTm="15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A83BC-7B91-4F17-9776-F3B0B5A92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i="1" dirty="0"/>
              <a:t>Pause and Reflect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A7071-576A-40CA-8DD6-0EFEE8F23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 do you think you would feel if this really happened to you, if you were?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Forbidden to speak the language from Earth and would have to learn the language that the aliens spoke;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Have to study the history and culture of the aliens; and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Have to practice the same religious beliefs, and ways of the aliens along with eating, dressing, and grooming just like the aliens.</a:t>
            </a:r>
          </a:p>
        </p:txBody>
      </p:sp>
    </p:spTree>
    <p:extLst>
      <p:ext uri="{BB962C8B-B14F-4D97-AF65-F5344CB8AC3E}">
        <p14:creationId xmlns:p14="http://schemas.microsoft.com/office/powerpoint/2010/main" val="152140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9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0DD2A0CC-D319-4859-9C9E-2D0AB6214A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36650" y="152400"/>
            <a:ext cx="6870700" cy="8382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Historical Timeline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433BF28D-2E86-4F50-BEC3-9C95269165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3000" y="1295400"/>
            <a:ext cx="7696200" cy="5105400"/>
          </a:xfrm>
          <a:solidFill>
            <a:schemeClr val="accent6">
              <a:lumMod val="75000"/>
            </a:schemeClr>
          </a:solidFill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1819 - Indian Civilization Act Fund of March 3, 1819 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1855 - US Government makes provisions for Indian education in the 1855    Treaty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1866 - Indian landed ceded, Congress agrees to spend $25,000 for Indian Education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1869 - Peace Policy of 1869 the United States.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1875 - General Richard Pratt takes Apache POW’s to Florida for a social experiment.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1891 - Act of Congress established American Indian boarding schools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1928 – Meriam Report published outlining abuses, neglect, and failed educational practices in US boarding schools.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en-US" sz="16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en-US" dirty="0"/>
          </a:p>
        </p:txBody>
      </p:sp>
      <p:pic>
        <p:nvPicPr>
          <p:cNvPr id="15364" name="Picture 11" descr="Related image">
            <a:extLst>
              <a:ext uri="{FF2B5EF4-FFF2-40B4-BE49-F238E27FC236}">
                <a16:creationId xmlns:a16="http://schemas.microsoft.com/office/drawing/2014/main" id="{FE001E18-8744-493A-B6CA-8DA88DE09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4" r="66119"/>
          <a:stretch>
            <a:fillRect/>
          </a:stretch>
        </p:blipFill>
        <p:spPr bwMode="auto">
          <a:xfrm>
            <a:off x="0" y="0"/>
            <a:ext cx="990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boardingschoolhealing.org/wp-content/uploads/2017/09/general-pratt.jpg">
            <a:extLst>
              <a:ext uri="{FF2B5EF4-FFF2-40B4-BE49-F238E27FC236}">
                <a16:creationId xmlns:a16="http://schemas.microsoft.com/office/drawing/2014/main" id="{99FB17E5-79C0-4D87-8C18-F63DEC495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0638"/>
            <a:ext cx="37401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026F620A-C69A-4EA5-B088-8DF570D90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625" y="1290638"/>
            <a:ext cx="3956050" cy="51054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2000" i="1" dirty="0"/>
          </a:p>
          <a:p>
            <a:pPr eaLnBrk="1" hangingPunct="1">
              <a:buFontTx/>
              <a:buNone/>
            </a:pPr>
            <a:r>
              <a:rPr lang="en-US" altLang="en-US" sz="2000" i="1" dirty="0">
                <a:solidFill>
                  <a:schemeClr val="bg1"/>
                </a:solidFill>
              </a:rPr>
              <a:t>"A great general has said that the only good Indian is a dead one, and that high sanction of his destruction has been an enormous factor in promoting Indian massacres. In a sense, I agree with the sentiment, but only in this: that all the Indian there is in the race should be dead. Kill the Indian in him, and save the man."</a:t>
            </a:r>
            <a:br>
              <a:rPr lang="en-US" altLang="en-US" sz="2000" dirty="0"/>
            </a:br>
            <a:endParaRPr lang="en-US" altLang="en-US" sz="2000" dirty="0"/>
          </a:p>
          <a:p>
            <a:pPr eaLnBrk="1" hangingPunct="1">
              <a:buFontTx/>
              <a:buNone/>
            </a:pPr>
            <a:endParaRPr lang="en-US" altLang="en-US" sz="2000" dirty="0"/>
          </a:p>
          <a:p>
            <a:pPr eaLnBrk="1" hangingPunct="1">
              <a:buFontTx/>
              <a:buNone/>
            </a:pPr>
            <a:r>
              <a:rPr lang="en-US" altLang="en-US" sz="2000" i="1" dirty="0">
                <a:solidFill>
                  <a:schemeClr val="bg1"/>
                </a:solidFill>
              </a:rPr>
              <a:t>— Gen. Richard Henry Pratt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EAB698F-E250-4F4F-B7E9-872A15363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650" y="6396038"/>
            <a:ext cx="769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Retrieved online from:  https//boardingschoolhealing.org/education/us-Indian-boarding-school-history/on Thursday, March 29, 2018 from the National Native American Boarding School Healing Coalition.  </a:t>
            </a:r>
          </a:p>
        </p:txBody>
      </p:sp>
      <p:pic>
        <p:nvPicPr>
          <p:cNvPr id="12" name="Slide 6">
            <a:hlinkClick r:id="" action="ppaction://media"/>
            <a:extLst>
              <a:ext uri="{FF2B5EF4-FFF2-40B4-BE49-F238E27FC236}">
                <a16:creationId xmlns:a16="http://schemas.microsoft.com/office/drawing/2014/main" id="{4DD6050A-7C3C-49C2-8E2C-B844EA3E82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55801" y="295306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2000"/>
    </mc:Choice>
    <mc:Fallback xmlns="">
      <p:transition spd="slow" advClick="0" advTm="1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11767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7767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777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155777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F9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D954-AE74-4D99-B462-A2F81AF54C2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7412" name="Slide 6">
            <a:hlinkClick r:id="" action="ppaction://media"/>
            <a:extLst>
              <a:ext uri="{FF2B5EF4-FFF2-40B4-BE49-F238E27FC236}">
                <a16:creationId xmlns:a16="http://schemas.microsoft.com/office/drawing/2014/main" id="{A9CC5D3B-276E-4958-A13D-A13067A82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2258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de 7.1">
            <a:hlinkClick r:id="" action="ppaction://media"/>
            <a:extLst>
              <a:ext uri="{FF2B5EF4-FFF2-40B4-BE49-F238E27FC236}">
                <a16:creationId xmlns:a16="http://schemas.microsoft.com/office/drawing/2014/main" id="{22A3521D-A776-4D58-8A39-8E4A6BB91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7968" y="183871"/>
            <a:ext cx="609600" cy="609600"/>
          </a:xfrm>
          <a:prstGeom prst="rect">
            <a:avLst/>
          </a:prstGeom>
        </p:spPr>
      </p:pic>
      <p:pic>
        <p:nvPicPr>
          <p:cNvPr id="3" name="Unseen Tears The Native American Boarding School Experience in Western New York Part 1">
            <a:hlinkClick r:id="" action="ppaction://media"/>
            <a:extLst>
              <a:ext uri="{FF2B5EF4-FFF2-40B4-BE49-F238E27FC236}">
                <a16:creationId xmlns:a16="http://schemas.microsoft.com/office/drawing/2014/main" id="{24ACBB02-26D3-4016-97C6-1422D51E9B8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Image result for Thomas Indian School">
            <a:extLst>
              <a:ext uri="{FF2B5EF4-FFF2-40B4-BE49-F238E27FC236}">
                <a16:creationId xmlns:a16="http://schemas.microsoft.com/office/drawing/2014/main" id="{0FB9BFCF-D7D9-42CE-A429-D5C648C79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87" y="366395"/>
            <a:ext cx="7582263" cy="612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7">
            <a:hlinkClick r:id="" action="ppaction://media"/>
            <a:extLst>
              <a:ext uri="{FF2B5EF4-FFF2-40B4-BE49-F238E27FC236}">
                <a16:creationId xmlns:a16="http://schemas.microsoft.com/office/drawing/2014/main" id="{6FE74AF1-6906-4537-9418-8AFDB113959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19418" y="285298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5000"/>
    </mc:Choice>
    <mc:Fallback xmlns="">
      <p:transition spd="slow" advClick="0" advTm="65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923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5DC82-E549-44E1-95B6-B6D269412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/>
              <a:t>Pause and Reflect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135D7-3FD7-4575-8800-EA6D21736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Any thoughts or comments?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What was life like in the boarding schools?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What reactions did they have to this type of education?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What were some of the motives behind the movement to educate Indians in this manner?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51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10264</TotalTime>
  <Words>578</Words>
  <Application>Microsoft Office PowerPoint</Application>
  <PresentationFormat>On-screen Show (4:3)</PresentationFormat>
  <Paragraphs>113</Paragraphs>
  <Slides>19</Slides>
  <Notes>16</Notes>
  <HiddenSlides>0</HiddenSlides>
  <MMClips>25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Comic Sans MS</vt:lpstr>
      <vt:lpstr>Times New Roman</vt:lpstr>
      <vt:lpstr>Custom Design</vt:lpstr>
      <vt:lpstr>Office Theme</vt:lpstr>
      <vt:lpstr>PowerPoint Presentation</vt:lpstr>
      <vt:lpstr>Exploring the American  Indian Boarding School Experience </vt:lpstr>
      <vt:lpstr>PowerPoint Presentation</vt:lpstr>
      <vt:lpstr>National Attitudes and Policies towards Indians</vt:lpstr>
      <vt:lpstr>6</vt:lpstr>
      <vt:lpstr>Pause and Reflect </vt:lpstr>
      <vt:lpstr>Historical Timeline</vt:lpstr>
      <vt:lpstr>PowerPoint Presentation</vt:lpstr>
      <vt:lpstr>Pause and Reflect</vt:lpstr>
      <vt:lpstr>Education at the  Lutheran Indian Mission  in Red Springs, WI  from 1901-1920</vt:lpstr>
      <vt:lpstr>Staffing and Operation</vt:lpstr>
      <vt:lpstr>Roles and Responsibilities</vt:lpstr>
      <vt:lpstr>PowerPoint Presentation</vt:lpstr>
      <vt:lpstr>Leisure Time</vt:lpstr>
      <vt:lpstr>PowerPoint Presentation</vt:lpstr>
      <vt:lpstr>PowerPoint Presentation</vt:lpstr>
      <vt:lpstr>Oral history of discipline/abuse as told by our Elders</vt:lpstr>
      <vt:lpstr>PowerPoint Presentation</vt:lpstr>
      <vt:lpstr>Thank You!</vt:lpstr>
    </vt:vector>
  </TitlesOfParts>
  <Company>SMC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 Reservation Boarding Schools “Lutheran Mission”</dc:title>
  <dc:creator>jolene.bowman</dc:creator>
  <cp:lastModifiedBy>Jolene Bowman</cp:lastModifiedBy>
  <cp:revision>442</cp:revision>
  <cp:lastPrinted>2019-03-22T00:20:26Z</cp:lastPrinted>
  <dcterms:created xsi:type="dcterms:W3CDTF">2009-09-17T14:55:51Z</dcterms:created>
  <dcterms:modified xsi:type="dcterms:W3CDTF">2019-10-16T15:45:11Z</dcterms:modified>
</cp:coreProperties>
</file>